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12"/>
  </p:notesMasterIdLst>
  <p:sldIdLst>
    <p:sldId id="256" r:id="rId2"/>
    <p:sldId id="257" r:id="rId3"/>
    <p:sldId id="258" r:id="rId4"/>
    <p:sldId id="259" r:id="rId5"/>
    <p:sldId id="260" r:id="rId6"/>
    <p:sldId id="263" r:id="rId7"/>
    <p:sldId id="261" r:id="rId8"/>
    <p:sldId id="262" r:id="rId9"/>
    <p:sldId id="264" r:id="rId10"/>
    <p:sldId id="266"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81" autoAdjust="0"/>
    <p:restoredTop sz="47692" autoAdjust="0"/>
  </p:normalViewPr>
  <p:slideViewPr>
    <p:cSldViewPr snapToGrid="0" snapToObjects="1">
      <p:cViewPr varScale="1">
        <p:scale>
          <a:sx n="103" d="100"/>
          <a:sy n="103" d="100"/>
        </p:scale>
        <p:origin x="-1236" y="-90"/>
      </p:cViewPr>
      <p:guideLst>
        <p:guide orient="horz" pos="2160"/>
        <p:guide pos="2880"/>
      </p:guideLst>
    </p:cSldViewPr>
  </p:slideViewPr>
  <p:outlineViewPr>
    <p:cViewPr>
      <p:scale>
        <a:sx n="33" d="100"/>
        <a:sy n="33" d="100"/>
      </p:scale>
      <p:origin x="0" y="1836"/>
    </p:cViewPr>
  </p:outlineViewPr>
  <p:notesTextViewPr>
    <p:cViewPr>
      <p:scale>
        <a:sx n="100" d="100"/>
        <a:sy n="100" d="100"/>
      </p:scale>
      <p:origin x="0" y="0"/>
    </p:cViewPr>
  </p:notesTextViewPr>
  <p:notesViewPr>
    <p:cSldViewPr snapToGrid="0" snapToObjects="1">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8FE163-ECEF-49C0-B2DC-39DE6B63B0FC}" type="datetimeFigureOut">
              <a:rPr lang="en-US" smtClean="0"/>
              <a:t>9/20/2016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6369128-0D43-4AE1-84FC-4FDE8A0B9D50}" type="slidenum">
              <a:rPr lang="en-US" smtClean="0"/>
              <a:t>‹#›</a:t>
            </a:fld>
            <a:endParaRPr lang="en-US" dirty="0"/>
          </a:p>
        </p:txBody>
      </p:sp>
    </p:spTree>
    <p:extLst>
      <p:ext uri="{BB962C8B-B14F-4D97-AF65-F5344CB8AC3E}">
        <p14:creationId xmlns:p14="http://schemas.microsoft.com/office/powerpoint/2010/main" val="164776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369128-0D43-4AE1-84FC-4FDE8A0B9D50}" type="slidenum">
              <a:rPr lang="en-US" smtClean="0"/>
              <a:t>1</a:t>
            </a:fld>
            <a:endParaRPr lang="en-US" dirty="0"/>
          </a:p>
        </p:txBody>
      </p:sp>
    </p:spTree>
    <p:extLst>
      <p:ext uri="{BB962C8B-B14F-4D97-AF65-F5344CB8AC3E}">
        <p14:creationId xmlns:p14="http://schemas.microsoft.com/office/powerpoint/2010/main" val="201187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some helpful hints to share as we start to wrap up this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are already processing transfers for the 16/17 season. </a:t>
            </a:r>
            <a:r>
              <a:rPr lang="en-US" dirty="0" smtClean="0"/>
              <a:t>Sending in transfers early helps to ensure a player will be able to participate in all games. Keep in mind, the turn</a:t>
            </a:r>
            <a:r>
              <a:rPr lang="en-US" baseline="0" dirty="0" smtClean="0"/>
              <a:t> around time for transfers is approximately 7 business days.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make</a:t>
            </a:r>
            <a:r>
              <a:rPr lang="en-US" baseline="0" dirty="0" smtClean="0"/>
              <a:t> sure to submit all paperwork needed when submitting transfer forms, this will make the process more efficient for everyone involved.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use the transfers@usahockey.org</a:t>
            </a:r>
            <a:r>
              <a:rPr lang="en-US" baseline="0" dirty="0" smtClean="0"/>
              <a:t> email for sending in all forms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the registry for approved transfers. There are times the call volume is extremely high in our department and it will be very difficult to reach anyone to ask about a transfer being approved. If you always check the registry </a:t>
            </a:r>
            <a:r>
              <a:rPr lang="en-US" i="1" baseline="0" dirty="0" smtClean="0"/>
              <a:t>before</a:t>
            </a:r>
            <a:r>
              <a:rPr lang="en-US" baseline="0" dirty="0" smtClean="0"/>
              <a:t> you call to get your questions answered, this will be very helpful!!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Youth transfer forms are now on our website under players and parents, youth &amp; girls, click on youth transfer forms and this will take you to the page. There are also FAQ’s and other information on this webpage.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allowing me </a:t>
            </a:r>
            <a:r>
              <a:rPr lang="en-US" baseline="0" dirty="0" smtClean="0"/>
              <a:t>to present to you at the meeting today. A copy of this presentation will be emailed to each of the district registrars to distribute.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10</a:t>
            </a:fld>
            <a:endParaRPr lang="en-US" dirty="0"/>
          </a:p>
        </p:txBody>
      </p:sp>
    </p:spTree>
    <p:extLst>
      <p:ext uri="{BB962C8B-B14F-4D97-AF65-F5344CB8AC3E}">
        <p14:creationId xmlns:p14="http://schemas.microsoft.com/office/powerpoint/2010/main" val="116692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non-US</a:t>
            </a:r>
            <a:r>
              <a:rPr lang="en-US" baseline="0" dirty="0" smtClean="0"/>
              <a:t> citizen moves into the US, and wants to play for a </a:t>
            </a:r>
            <a:r>
              <a:rPr lang="en-US" dirty="0" smtClean="0"/>
              <a:t>USA Hockey member youth</a:t>
            </a:r>
            <a:r>
              <a:rPr lang="en-US" baseline="0" dirty="0" smtClean="0"/>
              <a:t> team, a transfer from their home federation or former federation is needed in order to play. </a:t>
            </a:r>
          </a:p>
          <a:p>
            <a:endParaRPr lang="en-US" dirty="0" smtClean="0"/>
          </a:p>
          <a:p>
            <a:pPr marL="0" lvl="1" defTabSz="931774">
              <a:defRPr/>
            </a:pPr>
            <a:r>
              <a:rPr lang="en-US" dirty="0" smtClean="0"/>
              <a:t>There are two types of transfer regulations, USA Hockey/Hockey Canada &amp;  </a:t>
            </a:r>
          </a:p>
          <a:p>
            <a:pPr marL="0" lvl="1" defTabSz="931774">
              <a:defRPr/>
            </a:pPr>
            <a:r>
              <a:rPr lang="en-US" dirty="0" smtClean="0"/>
              <a:t>International Ice Hockey Federation transfer</a:t>
            </a:r>
            <a:r>
              <a:rPr lang="en-US" baseline="0" dirty="0" smtClean="0"/>
              <a:t> regulations</a:t>
            </a:r>
            <a:endParaRPr lang="en-US" dirty="0" smtClean="0"/>
          </a:p>
          <a:p>
            <a:pPr marL="0" lvl="1" defTabSz="931774">
              <a:defRPr/>
            </a:pPr>
            <a:endParaRPr lang="en-US" dirty="0" smtClean="0"/>
          </a:p>
          <a:p>
            <a:pPr marL="0" lvl="1" defTabSz="931774">
              <a:defRPr/>
            </a:pPr>
            <a:r>
              <a:rPr lang="en-US" dirty="0" smtClean="0"/>
              <a:t>All incoming transfers are to be submitted to USA Hockey, and approved by the outgoing federation, </a:t>
            </a:r>
            <a:r>
              <a:rPr lang="en-US" i="0" dirty="0" smtClean="0"/>
              <a:t>before</a:t>
            </a:r>
            <a:r>
              <a:rPr lang="en-US" dirty="0" smtClean="0"/>
              <a:t> a player is allowed to play. </a:t>
            </a:r>
          </a:p>
          <a:p>
            <a:pPr marL="0" lvl="1"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2</a:t>
            </a:fld>
            <a:endParaRPr lang="en-US" dirty="0"/>
          </a:p>
        </p:txBody>
      </p:sp>
    </p:spTree>
    <p:extLst>
      <p:ext uri="{BB962C8B-B14F-4D97-AF65-F5344CB8AC3E}">
        <p14:creationId xmlns:p14="http://schemas.microsoft.com/office/powerpoint/2010/main" val="389618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 Hockey Guidelines for Non-U.S. Citizens</a:t>
            </a:r>
            <a:br>
              <a:rPr lang="en-US" dirty="0" smtClean="0"/>
            </a:br>
            <a:endParaRPr lang="en-US" dirty="0" smtClean="0"/>
          </a:p>
          <a:p>
            <a:r>
              <a:rPr lang="en-US" dirty="0" smtClean="0"/>
              <a:t>Imports </a:t>
            </a:r>
            <a:r>
              <a:rPr lang="en-US" dirty="0"/>
              <a:t>on a national tournament bound roster is limited to 4 with student visas for boys </a:t>
            </a:r>
            <a:r>
              <a:rPr lang="en-US" dirty="0" smtClean="0"/>
              <a:t>and </a:t>
            </a:r>
            <a:r>
              <a:rPr lang="en-US" dirty="0"/>
              <a:t>girls are limited to 2</a:t>
            </a:r>
            <a:r>
              <a:rPr lang="en-US" dirty="0" smtClean="0"/>
              <a:t>.</a:t>
            </a:r>
          </a:p>
          <a:p>
            <a:endParaRPr lang="en-US" dirty="0" smtClean="0"/>
          </a:p>
          <a:p>
            <a:r>
              <a:rPr lang="en-US" dirty="0" smtClean="0"/>
              <a:t>Non-U.S.</a:t>
            </a:r>
            <a:r>
              <a:rPr lang="en-US" baseline="0" dirty="0" smtClean="0"/>
              <a:t> citizens n</a:t>
            </a:r>
            <a:r>
              <a:rPr lang="en-US" dirty="0" smtClean="0"/>
              <a:t>eed transfers regardless of whether they have ever played in there home federation.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process a player transfer,</a:t>
            </a:r>
            <a:r>
              <a:rPr lang="en-US" baseline="0" dirty="0" smtClean="0"/>
              <a:t> players must be residing in the US and hold a specific type of visa, the list of these visa types is on each transfer form, as well as in our annual guide on pages 123 and 124. As most of you know, one of the types of visa’s we accept for transfers, is a permanent residency card. There is much confusion surrounding this type of residency document, so to clarify, a permanent residency card does not change a players citizenship, the player still holds citizenship in the country which is listed on the card. </a:t>
            </a:r>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3</a:t>
            </a:fld>
            <a:endParaRPr lang="en-US" dirty="0"/>
          </a:p>
        </p:txBody>
      </p:sp>
    </p:spTree>
    <p:extLst>
      <p:ext uri="{BB962C8B-B14F-4D97-AF65-F5344CB8AC3E}">
        <p14:creationId xmlns:p14="http://schemas.microsoft.com/office/powerpoint/2010/main" val="322281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to Canadian player</a:t>
            </a:r>
            <a:r>
              <a:rPr lang="en-US" baseline="0" dirty="0" smtClean="0"/>
              <a:t> transfers</a:t>
            </a:r>
          </a:p>
          <a:p>
            <a:endParaRPr lang="en-US" baseline="0" dirty="0" smtClean="0"/>
          </a:p>
          <a:p>
            <a:r>
              <a:rPr lang="en-US" dirty="0" smtClean="0"/>
              <a:t>If player is moving to U.S. </a:t>
            </a:r>
            <a:r>
              <a:rPr lang="en-US" i="0" u="sng" dirty="0" smtClean="0"/>
              <a:t>without</a:t>
            </a:r>
            <a:r>
              <a:rPr lang="en-US" dirty="0" smtClean="0"/>
              <a:t> parents, they must hold student visa </a:t>
            </a:r>
            <a:r>
              <a:rPr lang="en-US" b="0" dirty="0" smtClean="0"/>
              <a:t>or</a:t>
            </a:r>
            <a:r>
              <a:rPr lang="en-US" dirty="0" smtClean="0"/>
              <a:t> permanent</a:t>
            </a:r>
            <a:r>
              <a:rPr lang="en-US" baseline="0" dirty="0" smtClean="0"/>
              <a:t> residency card</a:t>
            </a:r>
            <a:r>
              <a:rPr lang="en-US" dirty="0" smtClean="0"/>
              <a:t>.</a:t>
            </a:r>
          </a:p>
          <a:p>
            <a:endParaRPr lang="en-US" dirty="0" smtClean="0"/>
          </a:p>
          <a:p>
            <a:r>
              <a:rPr lang="en-US" dirty="0" smtClean="0"/>
              <a:t>If player is 16 &amp; under, moving to the U.S. without a parent, they need an approved appeal from Hockey Canada.</a:t>
            </a:r>
          </a:p>
          <a:p>
            <a:r>
              <a:rPr lang="en-US" dirty="0" smtClean="0"/>
              <a:t> </a:t>
            </a:r>
          </a:p>
          <a:p>
            <a:r>
              <a:rPr lang="en-US" dirty="0" smtClean="0"/>
              <a:t>A Canadian player that played for Hockey Canada team the season prior, needs a release from their previous team.</a:t>
            </a:r>
          </a:p>
          <a:p>
            <a:endParaRPr lang="en-US" dirty="0" smtClean="0"/>
          </a:p>
          <a:p>
            <a:r>
              <a:rPr lang="en-US" dirty="0" smtClean="0"/>
              <a:t>For players who hold native status, a transfer must be processed, and copy of his or her native card is to be submitted with the transfer form. Because</a:t>
            </a:r>
            <a:r>
              <a:rPr lang="en-US" baseline="0" dirty="0" smtClean="0"/>
              <a:t> players that hold native status are able to cross the border freely, transfers need to be completed, and releases received if the last team they played for was a Hockey Canada team. We can, however process an unlimited transfer for a native player, and make a note in his record that he holds native status so that you will not be required to do so each season.</a:t>
            </a:r>
            <a:endParaRPr lang="en-US" dirty="0" smtClean="0"/>
          </a:p>
          <a:p>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4</a:t>
            </a:fld>
            <a:endParaRPr lang="en-US" dirty="0"/>
          </a:p>
        </p:txBody>
      </p:sp>
    </p:spTree>
    <p:extLst>
      <p:ext uri="{BB962C8B-B14F-4D97-AF65-F5344CB8AC3E}">
        <p14:creationId xmlns:p14="http://schemas.microsoft.com/office/powerpoint/2010/main" val="9790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copy of the</a:t>
            </a:r>
            <a:r>
              <a:rPr lang="en-US" baseline="0" dirty="0" smtClean="0"/>
              <a:t> transfer form for Canadian youth players. </a:t>
            </a:r>
          </a:p>
          <a:p>
            <a:endParaRPr lang="en-US" baseline="0" dirty="0" smtClean="0"/>
          </a:p>
          <a:p>
            <a:r>
              <a:rPr lang="en-US" baseline="0" dirty="0" smtClean="0"/>
              <a:t>As you will see, the list of required residency documents USA Hockey approves of, is listed toward the top as well as contact information for Hockey Canada in case an appeal needs filed for a player. The middle section needs to be filled out completely! If the player did not play for </a:t>
            </a:r>
            <a:r>
              <a:rPr lang="en-US" u="sng" baseline="0" dirty="0" smtClean="0"/>
              <a:t>any</a:t>
            </a:r>
            <a:r>
              <a:rPr lang="en-US" baseline="0" dirty="0" smtClean="0"/>
              <a:t> team the previous season, please write N/A in that space. Where it states 15/16 club, if this is a Canadian team, a release </a:t>
            </a:r>
            <a:r>
              <a:rPr lang="en-US" u="sng" baseline="0" dirty="0" smtClean="0"/>
              <a:t>must</a:t>
            </a:r>
            <a:r>
              <a:rPr lang="en-US" baseline="0" dirty="0" smtClean="0"/>
              <a:t> be provided with the form. </a:t>
            </a:r>
            <a:r>
              <a:rPr lang="en-US" dirty="0" smtClean="0"/>
              <a:t>For</a:t>
            </a:r>
            <a:r>
              <a:rPr lang="en-US" baseline="0" dirty="0" smtClean="0"/>
              <a:t> the transfer duration at the bottom of the form, </a:t>
            </a:r>
            <a:r>
              <a:rPr lang="en-US" dirty="0" smtClean="0"/>
              <a:t>Canadian citizens who hold a permanent resident card, can request an unlimited transfer, which is approved for a players entire youth hockey participation with USA Hockey. Canadian citizens who hold other resident documentation, must process a limited transfer, only good for that one season.</a:t>
            </a:r>
          </a:p>
        </p:txBody>
      </p:sp>
      <p:sp>
        <p:nvSpPr>
          <p:cNvPr id="4" name="Slide Number Placeholder 3"/>
          <p:cNvSpPr>
            <a:spLocks noGrp="1"/>
          </p:cNvSpPr>
          <p:nvPr>
            <p:ph type="sldNum" sz="quarter" idx="10"/>
          </p:nvPr>
        </p:nvSpPr>
        <p:spPr/>
        <p:txBody>
          <a:bodyPr/>
          <a:lstStyle/>
          <a:p>
            <a:fld id="{36369128-0D43-4AE1-84FC-4FDE8A0B9D50}" type="slidenum">
              <a:rPr lang="en-US" smtClean="0"/>
              <a:t>5</a:t>
            </a:fld>
            <a:endParaRPr lang="en-US" dirty="0"/>
          </a:p>
        </p:txBody>
      </p:sp>
    </p:spTree>
    <p:extLst>
      <p:ext uri="{BB962C8B-B14F-4D97-AF65-F5344CB8AC3E}">
        <p14:creationId xmlns:p14="http://schemas.microsoft.com/office/powerpoint/2010/main" val="189295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Transfers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with the Canadian transfer, if player is moving to U.S. without parents, they must hold a student visa or permanent residency card.</a:t>
            </a:r>
          </a:p>
          <a:p>
            <a:endParaRPr lang="en-US" dirty="0" smtClean="0"/>
          </a:p>
          <a:p>
            <a:r>
              <a:rPr lang="en-US" dirty="0" smtClean="0"/>
              <a:t>There</a:t>
            </a:r>
            <a:r>
              <a:rPr lang="en-US" baseline="0" dirty="0" smtClean="0"/>
              <a:t> are two types of youth international transfers forms, the LOA or Letter of Approval, is for players under 18, and the ITC or International Transfer card, is for players above 18. Residency requirements apply to both of these.</a:t>
            </a:r>
          </a:p>
          <a:p>
            <a:endParaRPr lang="en-US" baseline="0" dirty="0" smtClean="0"/>
          </a:p>
          <a:p>
            <a:r>
              <a:rPr lang="en-US" baseline="0" dirty="0" smtClean="0"/>
              <a:t>Once the transfer form and residency documents are received by the USAH national office, the transfer form is signed and sent to the outgoing federation for approval. Per IIHF regulations, outgoing federations have at least 7 days to return the transfer approved, please keep this timeline in mind when submitting transfer forms.</a:t>
            </a:r>
            <a:endParaRPr lang="en-US" dirty="0" smtClean="0"/>
          </a:p>
        </p:txBody>
      </p:sp>
      <p:sp>
        <p:nvSpPr>
          <p:cNvPr id="4" name="Slide Number Placeholder 3"/>
          <p:cNvSpPr>
            <a:spLocks noGrp="1"/>
          </p:cNvSpPr>
          <p:nvPr>
            <p:ph type="sldNum" sz="quarter" idx="10"/>
          </p:nvPr>
        </p:nvSpPr>
        <p:spPr/>
        <p:txBody>
          <a:bodyPr/>
          <a:lstStyle/>
          <a:p>
            <a:fld id="{36369128-0D43-4AE1-84FC-4FDE8A0B9D50}" type="slidenum">
              <a:rPr lang="en-US" smtClean="0"/>
              <a:t>6</a:t>
            </a:fld>
            <a:endParaRPr lang="en-US" dirty="0"/>
          </a:p>
        </p:txBody>
      </p:sp>
    </p:spTree>
    <p:extLst>
      <p:ext uri="{BB962C8B-B14F-4D97-AF65-F5344CB8AC3E}">
        <p14:creationId xmlns:p14="http://schemas.microsoft.com/office/powerpoint/2010/main" val="340906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page of the letter</a:t>
            </a:r>
            <a:r>
              <a:rPr lang="en-US" baseline="0" dirty="0" smtClean="0"/>
              <a:t> of approval transfer form, for youth international players under the age of 18. </a:t>
            </a:r>
          </a:p>
          <a:p>
            <a:r>
              <a:rPr lang="en-US" baseline="0" dirty="0" smtClean="0"/>
              <a:t>As you will see, again listed on this form is the acceptable residency documents as well as directions and other information on youth international transfers.</a:t>
            </a:r>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7</a:t>
            </a:fld>
            <a:endParaRPr lang="en-US" dirty="0"/>
          </a:p>
        </p:txBody>
      </p:sp>
    </p:spTree>
    <p:extLst>
      <p:ext uri="{BB962C8B-B14F-4D97-AF65-F5344CB8AC3E}">
        <p14:creationId xmlns:p14="http://schemas.microsoft.com/office/powerpoint/2010/main" val="23343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actual </a:t>
            </a:r>
            <a:r>
              <a:rPr lang="en-US" u="sng" dirty="0" smtClean="0"/>
              <a:t>under 18 </a:t>
            </a:r>
            <a:r>
              <a:rPr lang="en-US" dirty="0" smtClean="0"/>
              <a:t>letter</a:t>
            </a:r>
            <a:r>
              <a:rPr lang="en-US" baseline="0" dirty="0" smtClean="0"/>
              <a:t> of approval transfer form. Again, please fill out the middle section completely as it will delay the processing of the transfer if it is not. Where it says old national association please write the name of the federation the player played in last, or if the player has never played, please put the country in which the player holds citizenship in that space. Where it says last club, list the club the player last played for, if this is the players first time playing, put N/A in that space. For transfer duration; i</a:t>
            </a:r>
            <a:r>
              <a:rPr lang="en-US" dirty="0" smtClean="0"/>
              <a:t>nternational transfers can be processed to, equal the duration of the stay for which the player’s resident documentation is valid in the USA. If a player holds</a:t>
            </a:r>
            <a:r>
              <a:rPr lang="en-US" baseline="0" dirty="0" smtClean="0"/>
              <a:t> a permanent residency card (green card) an unlimited transfer can be processed. Please have player, parent or guardian </a:t>
            </a:r>
            <a:r>
              <a:rPr lang="en-US" u="sng" baseline="0" dirty="0" smtClean="0"/>
              <a:t>actual</a:t>
            </a:r>
            <a:r>
              <a:rPr lang="en-US" baseline="0" dirty="0" smtClean="0"/>
              <a:t> signature on the form, digital signatures are not acceptable by the IIHF. The bottom part of the form is for federation approvals only. </a:t>
            </a:r>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8</a:t>
            </a:fld>
            <a:endParaRPr lang="en-US" dirty="0"/>
          </a:p>
        </p:txBody>
      </p:sp>
    </p:spTree>
    <p:extLst>
      <p:ext uri="{BB962C8B-B14F-4D97-AF65-F5344CB8AC3E}">
        <p14:creationId xmlns:p14="http://schemas.microsoft.com/office/powerpoint/2010/main" val="369893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international</a:t>
            </a:r>
            <a:r>
              <a:rPr lang="en-US" baseline="0" dirty="0" smtClean="0"/>
              <a:t> transfer form, or ITC card form for youth players 18 and over. Per IIHF regulations, when an international player turns 18, an International Transfer Card must be processed, instead of letter of approval. There is a $500 transfer fee for this type of transfer as USA Hockey has to purchase these cards from the IIHF, and incur approval fees as well. The top part of this form needs filled out, as well as the payment section at the bottom. Please do not forget to get an actual player signature, not digital. The same rules apply as far as residency requirements, the list of acceptable residency documents is on this form also.   </a:t>
            </a:r>
            <a:endParaRPr lang="en-US" dirty="0"/>
          </a:p>
        </p:txBody>
      </p:sp>
      <p:sp>
        <p:nvSpPr>
          <p:cNvPr id="4" name="Slide Number Placeholder 3"/>
          <p:cNvSpPr>
            <a:spLocks noGrp="1"/>
          </p:cNvSpPr>
          <p:nvPr>
            <p:ph type="sldNum" sz="quarter" idx="10"/>
          </p:nvPr>
        </p:nvSpPr>
        <p:spPr/>
        <p:txBody>
          <a:bodyPr/>
          <a:lstStyle/>
          <a:p>
            <a:fld id="{36369128-0D43-4AE1-84FC-4FDE8A0B9D50}" type="slidenum">
              <a:rPr lang="en-US" smtClean="0"/>
              <a:t>9</a:t>
            </a:fld>
            <a:endParaRPr lang="en-US" dirty="0"/>
          </a:p>
        </p:txBody>
      </p:sp>
    </p:spTree>
    <p:extLst>
      <p:ext uri="{BB962C8B-B14F-4D97-AF65-F5344CB8AC3E}">
        <p14:creationId xmlns:p14="http://schemas.microsoft.com/office/powerpoint/2010/main" val="73202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A9AD61-FD3E-A042-9F7B-5F3C3DEC8AEA}" type="datetimeFigureOut">
              <a:rPr lang="en-US" smtClean="0"/>
              <a:pPr/>
              <a:t>9/20/2016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E3CE32-2518-CB4F-B6D0-EA92E3A24F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7132" y="274638"/>
            <a:ext cx="707966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7132" y="1600200"/>
            <a:ext cx="7079668" cy="40132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nsfers@usahockey.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132" y="2130425"/>
            <a:ext cx="6841067" cy="1470025"/>
          </a:xfrm>
        </p:spPr>
        <p:txBody>
          <a:bodyPr/>
          <a:lstStyle/>
          <a:p>
            <a:r>
              <a:rPr lang="en-US" dirty="0" smtClean="0"/>
              <a:t>USA Hockey</a:t>
            </a:r>
            <a:endParaRPr lang="en-US" dirty="0"/>
          </a:p>
        </p:txBody>
      </p:sp>
      <p:sp>
        <p:nvSpPr>
          <p:cNvPr id="3" name="Subtitle 2"/>
          <p:cNvSpPr>
            <a:spLocks noGrp="1"/>
          </p:cNvSpPr>
          <p:nvPr>
            <p:ph type="subTitle" idx="1"/>
          </p:nvPr>
        </p:nvSpPr>
        <p:spPr>
          <a:xfrm>
            <a:off x="1617131" y="3886200"/>
            <a:ext cx="6841067" cy="1752600"/>
          </a:xfrm>
        </p:spPr>
        <p:txBody>
          <a:bodyPr/>
          <a:lstStyle/>
          <a:p>
            <a:r>
              <a:rPr lang="en-US" dirty="0" smtClean="0"/>
              <a:t>Youth Player Transfers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670" y="274638"/>
            <a:ext cx="7079667" cy="1003177"/>
          </a:xfrm>
        </p:spPr>
        <p:txBody>
          <a:bodyPr/>
          <a:lstStyle/>
          <a:p>
            <a:r>
              <a:rPr lang="en-US" dirty="0" smtClean="0"/>
              <a:t>Helpful Hints</a:t>
            </a:r>
            <a:endParaRPr lang="en-US" dirty="0"/>
          </a:p>
        </p:txBody>
      </p:sp>
      <p:sp>
        <p:nvSpPr>
          <p:cNvPr id="3" name="Content Placeholder 2"/>
          <p:cNvSpPr>
            <a:spLocks noGrp="1"/>
          </p:cNvSpPr>
          <p:nvPr>
            <p:ph idx="1"/>
          </p:nvPr>
        </p:nvSpPr>
        <p:spPr>
          <a:xfrm>
            <a:off x="1607131" y="1512276"/>
            <a:ext cx="7220345" cy="4101131"/>
          </a:xfrm>
        </p:spPr>
        <p:txBody>
          <a:bodyPr>
            <a:normAutofit fontScale="92500" lnSpcReduction="10000"/>
          </a:bodyPr>
          <a:lstStyle/>
          <a:p>
            <a:r>
              <a:rPr lang="en-US" dirty="0" smtClean="0"/>
              <a:t>Send in transfers in a timely manner</a:t>
            </a:r>
          </a:p>
          <a:p>
            <a:r>
              <a:rPr lang="en-US" dirty="0" smtClean="0"/>
              <a:t>Submit all paperwork needed with the transfer form</a:t>
            </a:r>
          </a:p>
          <a:p>
            <a:r>
              <a:rPr lang="en-US" dirty="0" smtClean="0"/>
              <a:t>Send in all transfers to the </a:t>
            </a:r>
            <a:r>
              <a:rPr lang="en-US" dirty="0" smtClean="0">
                <a:hlinkClick r:id="rId3"/>
              </a:rPr>
              <a:t>transfers@usahockey.org</a:t>
            </a:r>
            <a:r>
              <a:rPr lang="en-US" dirty="0" smtClean="0"/>
              <a:t> email</a:t>
            </a:r>
          </a:p>
          <a:p>
            <a:r>
              <a:rPr lang="en-US" dirty="0" smtClean="0"/>
              <a:t>Check the registry for approved transfers</a:t>
            </a:r>
          </a:p>
          <a:p>
            <a:r>
              <a:rPr lang="en-US" dirty="0" smtClean="0"/>
              <a:t>Youth transfer forms are now on the USA Hockey website</a:t>
            </a:r>
          </a:p>
          <a:p>
            <a:endParaRPr lang="en-US" dirty="0"/>
          </a:p>
        </p:txBody>
      </p:sp>
    </p:spTree>
    <p:extLst>
      <p:ext uri="{BB962C8B-B14F-4D97-AF65-F5344CB8AC3E}">
        <p14:creationId xmlns:p14="http://schemas.microsoft.com/office/powerpoint/2010/main" val="1708574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83" y="189722"/>
            <a:ext cx="6256629" cy="941388"/>
          </a:xfrm>
        </p:spPr>
        <p:txBody>
          <a:bodyPr>
            <a:normAutofit/>
          </a:bodyPr>
          <a:lstStyle/>
          <a:p>
            <a:r>
              <a:rPr lang="en-US" sz="4000" dirty="0" smtClean="0"/>
              <a:t>General Transfer Regulations</a:t>
            </a:r>
            <a:endParaRPr lang="en-US" sz="4000" dirty="0"/>
          </a:p>
        </p:txBody>
      </p:sp>
      <p:sp>
        <p:nvSpPr>
          <p:cNvPr id="3" name="Content Placeholder 2"/>
          <p:cNvSpPr>
            <a:spLocks noGrp="1"/>
          </p:cNvSpPr>
          <p:nvPr>
            <p:ph idx="1"/>
          </p:nvPr>
        </p:nvSpPr>
        <p:spPr>
          <a:xfrm>
            <a:off x="1480714" y="1134995"/>
            <a:ext cx="7476674" cy="4575340"/>
          </a:xfrm>
        </p:spPr>
        <p:txBody>
          <a:bodyPr>
            <a:normAutofit/>
          </a:bodyPr>
          <a:lstStyle/>
          <a:p>
            <a:r>
              <a:rPr lang="en-US" dirty="0" smtClean="0"/>
              <a:t>Why is a transfer needed?</a:t>
            </a:r>
          </a:p>
          <a:p>
            <a:r>
              <a:rPr lang="en-US" dirty="0" smtClean="0"/>
              <a:t>Two Types of transfer regulations</a:t>
            </a:r>
          </a:p>
          <a:p>
            <a:pPr lvl="1"/>
            <a:r>
              <a:rPr lang="en-US" dirty="0"/>
              <a:t>USA Hockey/Hockey Canada Transfer Agreement </a:t>
            </a:r>
          </a:p>
          <a:p>
            <a:pPr lvl="1"/>
            <a:r>
              <a:rPr lang="en-US" dirty="0" smtClean="0"/>
              <a:t>IIHF Transfer Regulations</a:t>
            </a:r>
          </a:p>
          <a:p>
            <a:r>
              <a:rPr lang="en-US" dirty="0" smtClean="0"/>
              <a:t>All incoming transfers are to be submitted to USA Hockey and approved by the outgoing federation.</a:t>
            </a:r>
          </a:p>
          <a:p>
            <a:pPr marL="457200" lvl="1" indent="0">
              <a:buNone/>
            </a:pPr>
            <a:endParaRPr lang="en-US" dirty="0"/>
          </a:p>
          <a:p>
            <a:pPr lvl="1"/>
            <a:endParaRPr lang="en-US" dirty="0" smtClean="0"/>
          </a:p>
          <a:p>
            <a:pPr lvl="1">
              <a:buFont typeface="Arial" panose="020B0604020202020204" pitchFamily="34" charset="0"/>
              <a:buChar char="•"/>
            </a:pPr>
            <a:endParaRPr lang="en-US" dirty="0" smtClean="0"/>
          </a:p>
          <a:p>
            <a:pPr lvl="1"/>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753311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537" y="189186"/>
            <a:ext cx="6043969" cy="1497723"/>
          </a:xfrm>
        </p:spPr>
        <p:txBody>
          <a:bodyPr>
            <a:normAutofit/>
          </a:bodyPr>
          <a:lstStyle/>
          <a:p>
            <a:r>
              <a:rPr lang="en-US" dirty="0" smtClean="0"/>
              <a:t>USA Hockey Guidelines for Non-U.S. Citizens</a:t>
            </a:r>
            <a:endParaRPr lang="en-US" dirty="0"/>
          </a:p>
        </p:txBody>
      </p:sp>
      <p:sp>
        <p:nvSpPr>
          <p:cNvPr id="3" name="Content Placeholder 2"/>
          <p:cNvSpPr>
            <a:spLocks noGrp="1"/>
          </p:cNvSpPr>
          <p:nvPr>
            <p:ph idx="1"/>
          </p:nvPr>
        </p:nvSpPr>
        <p:spPr>
          <a:xfrm>
            <a:off x="1420536" y="1817076"/>
            <a:ext cx="7079668" cy="3915508"/>
          </a:xfrm>
        </p:spPr>
        <p:txBody>
          <a:bodyPr>
            <a:normAutofit fontScale="92500" lnSpcReduction="10000"/>
          </a:bodyPr>
          <a:lstStyle/>
          <a:p>
            <a:r>
              <a:rPr lang="en-US" dirty="0" smtClean="0"/>
              <a:t>There is a limit of Non U.S. citizens  who hold student visa’s to be on national tournament bound rosters</a:t>
            </a:r>
          </a:p>
          <a:p>
            <a:r>
              <a:rPr lang="en-US" dirty="0"/>
              <a:t>Players need transfers regardless of whether they </a:t>
            </a:r>
            <a:r>
              <a:rPr lang="en-US" dirty="0" smtClean="0"/>
              <a:t>have played </a:t>
            </a:r>
            <a:r>
              <a:rPr lang="en-US" dirty="0"/>
              <a:t>in their home </a:t>
            </a:r>
            <a:r>
              <a:rPr lang="en-US" dirty="0" smtClean="0"/>
              <a:t>federation</a:t>
            </a:r>
          </a:p>
          <a:p>
            <a:r>
              <a:rPr lang="en-US" dirty="0"/>
              <a:t>Players must be residing in the USA and hold a specific type of visa</a:t>
            </a:r>
          </a:p>
          <a:p>
            <a:endParaRPr lang="en-US" dirty="0" smtClean="0"/>
          </a:p>
          <a:p>
            <a:endParaRPr lang="en-US" dirty="0"/>
          </a:p>
          <a:p>
            <a:pPr marL="0"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414245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75" y="374595"/>
            <a:ext cx="7079667" cy="923542"/>
          </a:xfrm>
        </p:spPr>
        <p:txBody>
          <a:bodyPr/>
          <a:lstStyle/>
          <a:p>
            <a:r>
              <a:rPr lang="en-US" dirty="0" smtClean="0"/>
              <a:t>Canadian Transfers</a:t>
            </a:r>
            <a:endParaRPr lang="en-US" dirty="0"/>
          </a:p>
        </p:txBody>
      </p:sp>
      <p:sp>
        <p:nvSpPr>
          <p:cNvPr id="3" name="Content Placeholder 2"/>
          <p:cNvSpPr>
            <a:spLocks noGrp="1"/>
          </p:cNvSpPr>
          <p:nvPr>
            <p:ph idx="1"/>
          </p:nvPr>
        </p:nvSpPr>
        <p:spPr>
          <a:xfrm>
            <a:off x="1470866" y="1591056"/>
            <a:ext cx="7443562" cy="3958408"/>
          </a:xfrm>
        </p:spPr>
        <p:txBody>
          <a:bodyPr>
            <a:normAutofit fontScale="85000" lnSpcReduction="10000"/>
          </a:bodyPr>
          <a:lstStyle/>
          <a:p>
            <a:r>
              <a:rPr lang="en-US" dirty="0" smtClean="0"/>
              <a:t>If player is moving to U.S. without parents, must hold student visa</a:t>
            </a:r>
          </a:p>
          <a:p>
            <a:r>
              <a:rPr lang="en-US" dirty="0" smtClean="0"/>
              <a:t>If player is 16 and under moving to the U.S. without a parent  they need an appeal </a:t>
            </a:r>
          </a:p>
          <a:p>
            <a:r>
              <a:rPr lang="en-US" dirty="0" smtClean="0"/>
              <a:t>Canadian player that played for Hockey Canada team the season before needs release</a:t>
            </a:r>
          </a:p>
          <a:p>
            <a:r>
              <a:rPr lang="en-US" dirty="0" smtClean="0"/>
              <a:t>For a players who hold native status, a transfer must be processed and copy of his or her native card is to be submitted with the transfer </a:t>
            </a:r>
          </a:p>
          <a:p>
            <a:pPr marL="0" indent="0">
              <a:buNone/>
            </a:pPr>
            <a:endParaRPr lang="en-US" dirty="0"/>
          </a:p>
        </p:txBody>
      </p:sp>
    </p:spTree>
    <p:extLst>
      <p:ext uri="{BB962C8B-B14F-4D97-AF65-F5344CB8AC3E}">
        <p14:creationId xmlns:p14="http://schemas.microsoft.com/office/powerpoint/2010/main" val="3163860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79381358"/>
              </p:ext>
            </p:extLst>
          </p:nvPr>
        </p:nvGraphicFramePr>
        <p:xfrm>
          <a:off x="2836647" y="141890"/>
          <a:ext cx="4173752" cy="5582635"/>
        </p:xfrm>
        <a:graphic>
          <a:graphicData uri="http://schemas.openxmlformats.org/presentationml/2006/ole">
            <mc:AlternateContent xmlns:mc="http://schemas.openxmlformats.org/markup-compatibility/2006">
              <mc:Choice xmlns:v="urn:schemas-microsoft-com:vml" Requires="v">
                <p:oleObj spid="_x0000_s1079" name="Acrobat Document" r:id="rId4" imgW="5829261" imgH="7543646" progId="AcroExch.Document.7">
                  <p:embed/>
                </p:oleObj>
              </mc:Choice>
              <mc:Fallback>
                <p:oleObj name="Acrobat Document" r:id="rId4" imgW="5829261" imgH="7543646" progId="AcroExch.Document.7">
                  <p:embed/>
                  <p:pic>
                    <p:nvPicPr>
                      <p:cNvPr id="0" name=""/>
                      <p:cNvPicPr/>
                      <p:nvPr/>
                    </p:nvPicPr>
                    <p:blipFill>
                      <a:blip r:embed="rId5"/>
                      <a:stretch>
                        <a:fillRect/>
                      </a:stretch>
                    </p:blipFill>
                    <p:spPr>
                      <a:xfrm>
                        <a:off x="2836647" y="141890"/>
                        <a:ext cx="4173752" cy="5582635"/>
                      </a:xfrm>
                      <a:prstGeom prst="rect">
                        <a:avLst/>
                      </a:prstGeom>
                    </p:spPr>
                  </p:pic>
                </p:oleObj>
              </mc:Fallback>
            </mc:AlternateContent>
          </a:graphicData>
        </a:graphic>
      </p:graphicFrame>
      <p:sp>
        <p:nvSpPr>
          <p:cNvPr id="2" name="Right Arrow 1"/>
          <p:cNvSpPr/>
          <p:nvPr/>
        </p:nvSpPr>
        <p:spPr>
          <a:xfrm>
            <a:off x="1933574" y="1255776"/>
            <a:ext cx="903073" cy="159258"/>
          </a:xfrm>
          <a:prstGeom prst="rightArrow">
            <a:avLst>
              <a:gd name="adj1" fmla="val 38038"/>
              <a:gd name="adj2" fmla="val 50000"/>
            </a:avLst>
          </a:prstGeom>
          <a:solidFill>
            <a:schemeClr val="accent5">
              <a:lumMod val="75000"/>
            </a:schemeClr>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rot="9055351">
            <a:off x="4081028" y="1508616"/>
            <a:ext cx="903073" cy="159258"/>
          </a:xfrm>
          <a:prstGeom prst="rightArrow">
            <a:avLst>
              <a:gd name="adj1" fmla="val 38038"/>
              <a:gd name="adj2" fmla="val 50000"/>
            </a:avLst>
          </a:prstGeom>
          <a:solidFill>
            <a:schemeClr val="accent5">
              <a:lumMod val="75000"/>
            </a:schemeClr>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943592" y="3356898"/>
            <a:ext cx="903073" cy="159258"/>
          </a:xfrm>
          <a:prstGeom prst="rightArrow">
            <a:avLst>
              <a:gd name="adj1" fmla="val 38038"/>
              <a:gd name="adj2" fmla="val 50000"/>
            </a:avLst>
          </a:prstGeom>
          <a:solidFill>
            <a:schemeClr val="accent5">
              <a:lumMod val="75000"/>
            </a:schemeClr>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1910264" y="4633560"/>
            <a:ext cx="903073" cy="159258"/>
          </a:xfrm>
          <a:prstGeom prst="rightArrow">
            <a:avLst>
              <a:gd name="adj1" fmla="val 38038"/>
              <a:gd name="adj2" fmla="val 50000"/>
            </a:avLst>
          </a:prstGeom>
          <a:solidFill>
            <a:schemeClr val="accent5">
              <a:lumMod val="75000"/>
            </a:schemeClr>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68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143" y="393191"/>
            <a:ext cx="6228330" cy="1143000"/>
          </a:xfrm>
        </p:spPr>
        <p:txBody>
          <a:bodyPr/>
          <a:lstStyle/>
          <a:p>
            <a:r>
              <a:rPr lang="en-US" dirty="0" smtClean="0"/>
              <a:t>International Transfers</a:t>
            </a:r>
            <a:endParaRPr lang="en-US" dirty="0"/>
          </a:p>
        </p:txBody>
      </p:sp>
      <p:sp>
        <p:nvSpPr>
          <p:cNvPr id="3" name="Content Placeholder 2"/>
          <p:cNvSpPr>
            <a:spLocks noGrp="1"/>
          </p:cNvSpPr>
          <p:nvPr>
            <p:ph idx="1"/>
          </p:nvPr>
        </p:nvSpPr>
        <p:spPr>
          <a:xfrm>
            <a:off x="1385465" y="1536191"/>
            <a:ext cx="7411694" cy="3997505"/>
          </a:xfrm>
        </p:spPr>
        <p:txBody>
          <a:bodyPr>
            <a:normAutofit/>
          </a:bodyPr>
          <a:lstStyle/>
          <a:p>
            <a:r>
              <a:rPr lang="en-US" dirty="0" smtClean="0"/>
              <a:t>If a player is moving to the U.S. without parents they need to hold a student visa or permanent residency card</a:t>
            </a:r>
          </a:p>
          <a:p>
            <a:r>
              <a:rPr lang="en-US" dirty="0" smtClean="0"/>
              <a:t>There are two types of youth transfers depending on players age</a:t>
            </a:r>
          </a:p>
          <a:p>
            <a:r>
              <a:rPr lang="en-US" dirty="0" smtClean="0"/>
              <a:t>The outgoing federation has up to 7 days to approve international transfers</a:t>
            </a:r>
          </a:p>
          <a:p>
            <a:endParaRPr lang="en-US" dirty="0"/>
          </a:p>
        </p:txBody>
      </p:sp>
    </p:spTree>
    <p:extLst>
      <p:ext uri="{BB962C8B-B14F-4D97-AF65-F5344CB8AC3E}">
        <p14:creationId xmlns:p14="http://schemas.microsoft.com/office/powerpoint/2010/main" val="327394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166891197"/>
              </p:ext>
            </p:extLst>
          </p:nvPr>
        </p:nvGraphicFramePr>
        <p:xfrm>
          <a:off x="2743200" y="113414"/>
          <a:ext cx="4308475" cy="5576186"/>
        </p:xfrm>
        <a:graphic>
          <a:graphicData uri="http://schemas.openxmlformats.org/presentationml/2006/ole">
            <mc:AlternateContent xmlns:mc="http://schemas.openxmlformats.org/markup-compatibility/2006">
              <mc:Choice xmlns:v="urn:schemas-microsoft-com:vml" Requires="v">
                <p:oleObj spid="_x0000_s2095" name="Acrobat Document" r:id="rId4" imgW="5829261" imgH="7543646" progId="AcroExch.Document.7">
                  <p:embed/>
                </p:oleObj>
              </mc:Choice>
              <mc:Fallback>
                <p:oleObj name="Acrobat Document" r:id="rId4" imgW="5829261" imgH="7543646" progId="AcroExch.Document.7">
                  <p:embed/>
                  <p:pic>
                    <p:nvPicPr>
                      <p:cNvPr id="0" name=""/>
                      <p:cNvPicPr/>
                      <p:nvPr/>
                    </p:nvPicPr>
                    <p:blipFill>
                      <a:blip r:embed="rId5"/>
                      <a:stretch>
                        <a:fillRect/>
                      </a:stretch>
                    </p:blipFill>
                    <p:spPr>
                      <a:xfrm>
                        <a:off x="2743200" y="113414"/>
                        <a:ext cx="4308475" cy="5576186"/>
                      </a:xfrm>
                      <a:prstGeom prst="rect">
                        <a:avLst/>
                      </a:prstGeom>
                    </p:spPr>
                  </p:pic>
                </p:oleObj>
              </mc:Fallback>
            </mc:AlternateContent>
          </a:graphicData>
        </a:graphic>
      </p:graphicFrame>
      <p:sp>
        <p:nvSpPr>
          <p:cNvPr id="2" name="Right Arrow 1"/>
          <p:cNvSpPr/>
          <p:nvPr/>
        </p:nvSpPr>
        <p:spPr>
          <a:xfrm>
            <a:off x="2441864" y="2389908"/>
            <a:ext cx="666680" cy="249383"/>
          </a:xfrm>
          <a:prstGeom prst="rightArrow">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5" name="Right Arrow 4"/>
          <p:cNvSpPr/>
          <p:nvPr/>
        </p:nvSpPr>
        <p:spPr>
          <a:xfrm rot="2199841">
            <a:off x="2409860" y="3383971"/>
            <a:ext cx="666680" cy="249383"/>
          </a:xfrm>
          <a:prstGeom prst="rightArrow">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30742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84507240"/>
              </p:ext>
            </p:extLst>
          </p:nvPr>
        </p:nvGraphicFramePr>
        <p:xfrm>
          <a:off x="2692400" y="-1"/>
          <a:ext cx="4410075" cy="5849815"/>
        </p:xfrm>
        <a:graphic>
          <a:graphicData uri="http://schemas.openxmlformats.org/presentationml/2006/ole">
            <mc:AlternateContent xmlns:mc="http://schemas.openxmlformats.org/markup-compatibility/2006">
              <mc:Choice xmlns:v="urn:schemas-microsoft-com:vml" Requires="v">
                <p:oleObj spid="_x0000_s3118" name="Acrobat Document" r:id="rId4" imgW="5829261" imgH="7543646" progId="AcroExch.Document.7">
                  <p:embed/>
                </p:oleObj>
              </mc:Choice>
              <mc:Fallback>
                <p:oleObj name="Acrobat Document" r:id="rId4" imgW="5829261" imgH="7543646" progId="AcroExch.Document.7">
                  <p:embed/>
                  <p:pic>
                    <p:nvPicPr>
                      <p:cNvPr id="0" name=""/>
                      <p:cNvPicPr/>
                      <p:nvPr/>
                    </p:nvPicPr>
                    <p:blipFill>
                      <a:blip r:embed="rId5"/>
                      <a:stretch>
                        <a:fillRect/>
                      </a:stretch>
                    </p:blipFill>
                    <p:spPr>
                      <a:xfrm>
                        <a:off x="2692400" y="-1"/>
                        <a:ext cx="4410075" cy="5849815"/>
                      </a:xfrm>
                      <a:prstGeom prst="rect">
                        <a:avLst/>
                      </a:prstGeom>
                    </p:spPr>
                  </p:pic>
                </p:oleObj>
              </mc:Fallback>
            </mc:AlternateContent>
          </a:graphicData>
        </a:graphic>
      </p:graphicFrame>
      <p:sp>
        <p:nvSpPr>
          <p:cNvPr id="3" name="Right Arrow 2"/>
          <p:cNvSpPr/>
          <p:nvPr/>
        </p:nvSpPr>
        <p:spPr>
          <a:xfrm rot="1036862">
            <a:off x="2218438" y="1582362"/>
            <a:ext cx="778217" cy="2588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2359373" y="2572213"/>
            <a:ext cx="778217" cy="2649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6713366" y="3265633"/>
            <a:ext cx="778217" cy="328245"/>
          </a:xfrm>
          <a:prstGeom prst="rightArrow">
            <a:avLst>
              <a:gd name="adj1" fmla="val 38936"/>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2359372" y="3587848"/>
            <a:ext cx="778217" cy="2649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7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267106820"/>
              </p:ext>
            </p:extLst>
          </p:nvPr>
        </p:nvGraphicFramePr>
        <p:xfrm>
          <a:off x="2533650" y="209550"/>
          <a:ext cx="4324350" cy="5596732"/>
        </p:xfrm>
        <a:graphic>
          <a:graphicData uri="http://schemas.openxmlformats.org/presentationml/2006/ole">
            <mc:AlternateContent xmlns:mc="http://schemas.openxmlformats.org/markup-compatibility/2006">
              <mc:Choice xmlns:v="urn:schemas-microsoft-com:vml" Requires="v">
                <p:oleObj spid="_x0000_s4134" name="Acrobat Document" r:id="rId4" imgW="5829261" imgH="7543646" progId="AcroExch.Document.7">
                  <p:embed/>
                </p:oleObj>
              </mc:Choice>
              <mc:Fallback>
                <p:oleObj name="Acrobat Document" r:id="rId4" imgW="5829261" imgH="7543646" progId="AcroExch.Document.7">
                  <p:embed/>
                  <p:pic>
                    <p:nvPicPr>
                      <p:cNvPr id="0" name=""/>
                      <p:cNvPicPr/>
                      <p:nvPr/>
                    </p:nvPicPr>
                    <p:blipFill>
                      <a:blip r:embed="rId5"/>
                      <a:stretch>
                        <a:fillRect/>
                      </a:stretch>
                    </p:blipFill>
                    <p:spPr>
                      <a:xfrm>
                        <a:off x="2533650" y="209550"/>
                        <a:ext cx="4324350" cy="5596732"/>
                      </a:xfrm>
                      <a:prstGeom prst="rect">
                        <a:avLst/>
                      </a:prstGeom>
                    </p:spPr>
                  </p:pic>
                </p:oleObj>
              </mc:Fallback>
            </mc:AlternateContent>
          </a:graphicData>
        </a:graphic>
      </p:graphicFrame>
      <p:sp>
        <p:nvSpPr>
          <p:cNvPr id="4" name="Right Arrow 3"/>
          <p:cNvSpPr/>
          <p:nvPr/>
        </p:nvSpPr>
        <p:spPr>
          <a:xfrm>
            <a:off x="1665959" y="1301261"/>
            <a:ext cx="978408" cy="3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702070" y="3458307"/>
            <a:ext cx="978408" cy="3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1702070" y="4911969"/>
            <a:ext cx="978408" cy="3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6585202" y="890953"/>
            <a:ext cx="978408" cy="3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601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1370</Words>
  <Application>Microsoft Office PowerPoint</Application>
  <PresentationFormat>On-screen Show (4:3)</PresentationFormat>
  <Paragraphs>100</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Acrobat Document</vt:lpstr>
      <vt:lpstr>USA Hockey</vt:lpstr>
      <vt:lpstr>General Transfer Regulations</vt:lpstr>
      <vt:lpstr>USA Hockey Guidelines for Non-U.S. Citizens</vt:lpstr>
      <vt:lpstr>Canadian Transfers</vt:lpstr>
      <vt:lpstr>PowerPoint Presentation</vt:lpstr>
      <vt:lpstr>International Transfers</vt:lpstr>
      <vt:lpstr>PowerPoint Presentation</vt:lpstr>
      <vt:lpstr>PowerPoint Presentation</vt:lpstr>
      <vt:lpstr>PowerPoint Presentation</vt:lpstr>
      <vt:lpstr>Helpful Hints</vt:lpstr>
    </vt:vector>
  </TitlesOfParts>
  <Company>USA Hockey,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 Ausec</dc:creator>
  <cp:lastModifiedBy>Susan Hunt</cp:lastModifiedBy>
  <cp:revision>74</cp:revision>
  <cp:lastPrinted>2016-06-14T20:47:43Z</cp:lastPrinted>
  <dcterms:created xsi:type="dcterms:W3CDTF">2012-03-21T19:18:53Z</dcterms:created>
  <dcterms:modified xsi:type="dcterms:W3CDTF">2016-09-20T14:28:34Z</dcterms:modified>
</cp:coreProperties>
</file>